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2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8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D5C-FCE0-4628-8AFE-AB8F06D2DC9A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374C-1A28-416D-A88C-16C095B25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50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D5C-FCE0-4628-8AFE-AB8F06D2DC9A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374C-1A28-416D-A88C-16C095B25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13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D5C-FCE0-4628-8AFE-AB8F06D2DC9A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374C-1A28-416D-A88C-16C095B25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74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D5C-FCE0-4628-8AFE-AB8F06D2DC9A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374C-1A28-416D-A88C-16C095B25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81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D5C-FCE0-4628-8AFE-AB8F06D2DC9A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374C-1A28-416D-A88C-16C095B25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52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D5C-FCE0-4628-8AFE-AB8F06D2DC9A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374C-1A28-416D-A88C-16C095B25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6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D5C-FCE0-4628-8AFE-AB8F06D2DC9A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374C-1A28-416D-A88C-16C095B25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58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D5C-FCE0-4628-8AFE-AB8F06D2DC9A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374C-1A28-416D-A88C-16C095B25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68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D5C-FCE0-4628-8AFE-AB8F06D2DC9A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374C-1A28-416D-A88C-16C095B25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33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D5C-FCE0-4628-8AFE-AB8F06D2DC9A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374C-1A28-416D-A88C-16C095B25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88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D5C-FCE0-4628-8AFE-AB8F06D2DC9A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374C-1A28-416D-A88C-16C095B25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41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40D5C-FCE0-4628-8AFE-AB8F06D2DC9A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374C-1A28-416D-A88C-16C095B25C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5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effectLst/>
        </p:spPr>
      </p:pic>
      <p:sp>
        <p:nvSpPr>
          <p:cNvPr id="3" name="矩形 2"/>
          <p:cNvSpPr/>
          <p:nvPr/>
        </p:nvSpPr>
        <p:spPr>
          <a:xfrm>
            <a:off x="5598941" y="4445391"/>
            <a:ext cx="56974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Zou </a:t>
            </a:r>
            <a:r>
              <a:rPr lang="en-US" altLang="zh-C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Chenxue</a:t>
            </a:r>
            <a:r>
              <a:rPr lang="en-US" altLang="zh-C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(Tim)</a:t>
            </a:r>
            <a:endParaRPr lang="en-US" altLang="zh-CN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altLang="zh-C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</a:t>
            </a:r>
            <a:r>
              <a:rPr lang="en-US" altLang="zh-C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Luma</a:t>
            </a:r>
            <a:r>
              <a:rPr lang="en-US" altLang="zh-C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Pools</a:t>
            </a:r>
            <a:endParaRPr lang="en-US" altLang="zh-CN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7987" y="2006323"/>
            <a:ext cx="103960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Simple 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Sharing </a:t>
            </a:r>
            <a:r>
              <a:rPr lang="en-US" altLang="zh-CN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of 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Ideas</a:t>
            </a:r>
            <a:endParaRPr lang="zh-CN" altLang="en-US" sz="7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8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0166" y="422031"/>
            <a:ext cx="11422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Optimization</a:t>
            </a:r>
            <a:endParaRPr lang="zh-CN" altLang="en-US" sz="5400" b="1" dirty="0">
              <a:latin typeface="华文隶书" panose="02010800040101010101" pitchFamily="2" charset="-122"/>
              <a:ea typeface="华文隶书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37428" y="1844686"/>
            <a:ext cx="76387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Bell MT" panose="02020503060305020303" pitchFamily="18" charset="0"/>
              </a:rPr>
              <a:t>For </a:t>
            </a:r>
            <a:r>
              <a:rPr lang="en-US" altLang="zh-CN" sz="3200" dirty="0">
                <a:latin typeface="Bell MT" panose="02020503060305020303" pitchFamily="18" charset="0"/>
              </a:rPr>
              <a:t>the top square, in the comparison between circles 1 and 2, the contribution of circle 3 doesn’t make much difference. </a:t>
            </a:r>
            <a:endParaRPr lang="en-US" altLang="zh-CN" sz="3200" dirty="0" smtClean="0">
              <a:latin typeface="Bell MT" panose="02020503060305020303" pitchFamily="18" charset="0"/>
            </a:endParaRPr>
          </a:p>
          <a:p>
            <a:r>
              <a:rPr lang="en-US" altLang="zh-CN" sz="3200" dirty="0">
                <a:latin typeface="Bell MT" panose="02020503060305020303" pitchFamily="18" charset="0"/>
              </a:rPr>
              <a:t>I</a:t>
            </a:r>
            <a:r>
              <a:rPr lang="en-US" altLang="zh-CN" sz="3200" dirty="0" smtClean="0">
                <a:latin typeface="Bell MT" panose="02020503060305020303" pitchFamily="18" charset="0"/>
              </a:rPr>
              <a:t>f </a:t>
            </a:r>
            <a:r>
              <a:rPr lang="en-US" altLang="zh-CN" sz="3200" dirty="0">
                <a:latin typeface="Bell MT" panose="02020503060305020303" pitchFamily="18" charset="0"/>
              </a:rPr>
              <a:t>the difference of </a:t>
            </a:r>
            <a:r>
              <a:rPr lang="en-US" altLang="zh-CN" sz="3200" dirty="0" smtClean="0">
                <a:latin typeface="Bell MT" panose="02020503060305020303" pitchFamily="18" charset="0"/>
              </a:rPr>
              <a:t>1/10 is </a:t>
            </a:r>
            <a:r>
              <a:rPr lang="en-US" altLang="zh-CN" sz="3200" dirty="0">
                <a:latin typeface="Bell MT" panose="02020503060305020303" pitchFamily="18" charset="0"/>
              </a:rPr>
              <a:t>not </a:t>
            </a:r>
            <a:r>
              <a:rPr lang="en-US" altLang="zh-CN" sz="3200" dirty="0" smtClean="0">
                <a:latin typeface="Bell MT" panose="02020503060305020303" pitchFamily="18" charset="0"/>
              </a:rPr>
              <a:t>too large, </a:t>
            </a:r>
            <a:r>
              <a:rPr lang="en-US" altLang="zh-CN" sz="3200" dirty="0">
                <a:latin typeface="Bell MT" panose="02020503060305020303" pitchFamily="18" charset="0"/>
              </a:rPr>
              <a:t>one more layer can be considered. </a:t>
            </a:r>
            <a:endParaRPr lang="en-US" altLang="zh-CN" sz="3200" dirty="0" smtClean="0">
              <a:latin typeface="Bell MT" panose="02020503060305020303" pitchFamily="18" charset="0"/>
            </a:endParaRPr>
          </a:p>
          <a:p>
            <a:endParaRPr lang="en-US" altLang="zh-CN" sz="3200" dirty="0" smtClean="0">
              <a:latin typeface="Bell MT" panose="02020503060305020303" pitchFamily="18" charset="0"/>
            </a:endParaRP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In the </a:t>
            </a:r>
            <a:r>
              <a:rPr lang="en-US" altLang="zh-CN" sz="3200" dirty="0">
                <a:latin typeface="Bell MT" panose="02020503060305020303" pitchFamily="18" charset="0"/>
              </a:rPr>
              <a:t>implementation, I try to calculate one more layer within the time </a:t>
            </a:r>
            <a:r>
              <a:rPr lang="en-US" altLang="zh-CN" sz="3200" dirty="0" smtClean="0">
                <a:latin typeface="Bell MT" panose="02020503060305020303" pitchFamily="18" charset="0"/>
              </a:rPr>
              <a:t>allowed.</a:t>
            </a:r>
            <a:endParaRPr lang="zh-CN" altLang="zh-CN" sz="3200" dirty="0">
              <a:latin typeface="Bell MT" panose="02020503060305020303" pitchFamily="18" charset="0"/>
            </a:endParaRPr>
          </a:p>
        </p:txBody>
      </p:sp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450166" y="1844685"/>
            <a:ext cx="3587262" cy="38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0166" y="422031"/>
            <a:ext cx="11422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Final Implementation</a:t>
            </a:r>
            <a:endParaRPr lang="zh-CN" altLang="en-US" sz="5400" b="1" dirty="0">
              <a:latin typeface="华文隶书" panose="02010800040101010101" pitchFamily="2" charset="-122"/>
              <a:ea typeface="华文隶书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1606" y="2174426"/>
            <a:ext cx="111486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Bell MT" panose="02020503060305020303" pitchFamily="18" charset="0"/>
              </a:rPr>
              <a:t>Enumerate </a:t>
            </a:r>
            <a:r>
              <a:rPr lang="en-US" altLang="zh-CN" sz="3200" dirty="0">
                <a:latin typeface="Bell MT" panose="02020503060305020303" pitchFamily="18" charset="0"/>
              </a:rPr>
              <a:t>some triangle states that are close to the current 14 </a:t>
            </a:r>
            <a:r>
              <a:rPr lang="en-US" altLang="zh-CN" sz="3200" dirty="0" smtClean="0">
                <a:latin typeface="Bell MT" panose="02020503060305020303" pitchFamily="18" charset="0"/>
              </a:rPr>
              <a:t>tiles and find </a:t>
            </a:r>
            <a:r>
              <a:rPr lang="en-US" altLang="zh-CN" sz="3200" dirty="0">
                <a:latin typeface="Bell MT" panose="02020503060305020303" pitchFamily="18" charset="0"/>
              </a:rPr>
              <a:t>the intermediate state of the transfer path and the state of the surrounding </a:t>
            </a:r>
            <a:r>
              <a:rPr lang="en-US" altLang="zh-CN" sz="3200" dirty="0" smtClean="0">
                <a:latin typeface="Bell MT" panose="02020503060305020303" pitchFamily="18" charset="0"/>
              </a:rPr>
              <a:t>layer.</a:t>
            </a: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Get the </a:t>
            </a:r>
            <a:r>
              <a:rPr lang="en-US" altLang="zh-CN" sz="3200" dirty="0">
                <a:latin typeface="Bell MT" panose="02020503060305020303" pitchFamily="18" charset="0"/>
              </a:rPr>
              <a:t>calculation with these fewer </a:t>
            </a:r>
            <a:r>
              <a:rPr lang="en-US" altLang="zh-CN" sz="3200" dirty="0" smtClean="0">
                <a:latin typeface="Bell MT" panose="02020503060305020303" pitchFamily="18" charset="0"/>
              </a:rPr>
              <a:t>states.</a:t>
            </a: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Some </a:t>
            </a:r>
            <a:r>
              <a:rPr lang="en-US" altLang="zh-CN" sz="3200" dirty="0">
                <a:latin typeface="Bell MT" panose="02020503060305020303" pitchFamily="18" charset="0"/>
              </a:rPr>
              <a:t>special tile </a:t>
            </a:r>
            <a:r>
              <a:rPr lang="en-US" altLang="zh-CN" sz="3200" dirty="0" smtClean="0">
                <a:latin typeface="Bell MT" panose="02020503060305020303" pitchFamily="18" charset="0"/>
              </a:rPr>
              <a:t>types can </a:t>
            </a:r>
            <a:r>
              <a:rPr lang="en-US" altLang="zh-CN" sz="3200" dirty="0">
                <a:latin typeface="Bell MT" panose="02020503060305020303" pitchFamily="18" charset="0"/>
              </a:rPr>
              <a:t>be </a:t>
            </a:r>
            <a:r>
              <a:rPr lang="en-US" altLang="zh-CN" sz="3200" dirty="0" smtClean="0">
                <a:latin typeface="Bell MT" panose="02020503060305020303" pitchFamily="18" charset="0"/>
              </a:rPr>
              <a:t>enumerated  separately. (It spends </a:t>
            </a:r>
            <a:r>
              <a:rPr lang="en-US" altLang="zh-CN" sz="3200" dirty="0">
                <a:latin typeface="Bell MT" panose="02020503060305020303" pitchFamily="18" charset="0"/>
              </a:rPr>
              <a:t>little </a:t>
            </a:r>
            <a:r>
              <a:rPr lang="en-US" altLang="zh-CN" sz="3200" dirty="0" smtClean="0">
                <a:latin typeface="Bell MT" panose="02020503060305020303" pitchFamily="18" charset="0"/>
              </a:rPr>
              <a:t>time)</a:t>
            </a: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Combined </a:t>
            </a:r>
            <a:r>
              <a:rPr lang="en-US" altLang="zh-CN" sz="3200" dirty="0">
                <a:latin typeface="Bell MT" panose="02020503060305020303" pitchFamily="18" charset="0"/>
              </a:rPr>
              <a:t>with my 14 tiles, the search process can be optimized with the level of probability</a:t>
            </a:r>
            <a:r>
              <a:rPr lang="en-US" altLang="zh-CN" sz="3200" dirty="0" smtClean="0">
                <a:latin typeface="Bell MT" panose="02020503060305020303" pitchFamily="18" charset="0"/>
              </a:rPr>
              <a:t>.</a:t>
            </a:r>
            <a:endParaRPr lang="zh-CN" altLang="en-US" sz="3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0166" y="422031"/>
            <a:ext cx="11422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Final Implementation</a:t>
            </a:r>
            <a:endParaRPr lang="zh-CN" altLang="en-US" sz="5400" b="1" dirty="0">
              <a:latin typeface="华文隶书" panose="02010800040101010101" pitchFamily="2" charset="-122"/>
              <a:ea typeface="华文隶书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1606" y="2174426"/>
            <a:ext cx="112049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Bell MT" panose="02020503060305020303" pitchFamily="18" charset="0"/>
              </a:rPr>
              <a:t>Other normal tile types can be enumerated </a:t>
            </a:r>
            <a:r>
              <a:rPr lang="en-US" altLang="zh-CN" sz="3200" dirty="0" smtClean="0">
                <a:latin typeface="Bell MT" panose="02020503060305020303" pitchFamily="18" charset="0"/>
              </a:rPr>
              <a:t>together.</a:t>
            </a: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Use some </a:t>
            </a:r>
            <a:r>
              <a:rPr lang="en-US" altLang="zh-CN" sz="3200" dirty="0">
                <a:latin typeface="Bell MT" panose="02020503060305020303" pitchFamily="18" charset="0"/>
              </a:rPr>
              <a:t>simple enumeration and artificial common </a:t>
            </a:r>
            <a:r>
              <a:rPr lang="en-US" altLang="zh-CN" sz="3200" dirty="0" smtClean="0">
                <a:latin typeface="Bell MT" panose="02020503060305020303" pitchFamily="18" charset="0"/>
              </a:rPr>
              <a:t>strategies </a:t>
            </a:r>
            <a:r>
              <a:rPr lang="en-US" altLang="zh-CN" sz="3200" dirty="0">
                <a:latin typeface="Bell MT" panose="02020503060305020303" pitchFamily="18" charset="0"/>
              </a:rPr>
              <a:t>at the beginning of the game.</a:t>
            </a:r>
            <a:endParaRPr lang="en-US" altLang="zh-CN" sz="3200" dirty="0" smtClean="0">
              <a:latin typeface="Bell MT" panose="02020503060305020303" pitchFamily="18" charset="0"/>
            </a:endParaRP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The </a:t>
            </a:r>
            <a:r>
              <a:rPr lang="en-US" altLang="zh-CN" sz="3200" dirty="0">
                <a:latin typeface="Bell MT" panose="02020503060305020303" pitchFamily="18" charset="0"/>
              </a:rPr>
              <a:t>most "isolated" tiles are usually </a:t>
            </a:r>
            <a:r>
              <a:rPr lang="en-US" altLang="zh-CN" sz="3200" dirty="0" smtClean="0">
                <a:latin typeface="Bell MT" panose="02020503060305020303" pitchFamily="18" charset="0"/>
              </a:rPr>
              <a:t>discarded.</a:t>
            </a:r>
          </a:p>
          <a:p>
            <a:endParaRPr lang="en-US" altLang="zh-CN" sz="3200" dirty="0" smtClean="0">
              <a:latin typeface="Bell MT" panose="02020503060305020303" pitchFamily="18" charset="0"/>
            </a:endParaRP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Some </a:t>
            </a:r>
            <a:r>
              <a:rPr lang="en-US" altLang="zh-CN" sz="3200" dirty="0">
                <a:latin typeface="Bell MT" panose="02020503060305020303" pitchFamily="18" charset="0"/>
              </a:rPr>
              <a:t>of the coefficients mentioned </a:t>
            </a:r>
            <a:r>
              <a:rPr lang="en-US" altLang="zh-CN" sz="3200" dirty="0" smtClean="0">
                <a:latin typeface="Bell MT" panose="02020503060305020303" pitchFamily="18" charset="0"/>
              </a:rPr>
              <a:t>earlier.</a:t>
            </a:r>
          </a:p>
          <a:p>
            <a:r>
              <a:rPr lang="en-US" altLang="zh-CN" sz="3200" dirty="0">
                <a:latin typeface="Bell MT" panose="02020503060305020303" pitchFamily="18" charset="0"/>
              </a:rPr>
              <a:t>S</a:t>
            </a:r>
            <a:r>
              <a:rPr lang="en-US" altLang="zh-CN" sz="3200" dirty="0" smtClean="0">
                <a:latin typeface="Bell MT" panose="02020503060305020303" pitchFamily="18" charset="0"/>
              </a:rPr>
              <a:t>et </a:t>
            </a:r>
            <a:r>
              <a:rPr lang="en-US" altLang="zh-CN" sz="3200" dirty="0">
                <a:latin typeface="Bell MT" panose="02020503060305020303" pitchFamily="18" charset="0"/>
              </a:rPr>
              <a:t>them to relatively ordinary </a:t>
            </a:r>
            <a:r>
              <a:rPr lang="en-US" altLang="zh-CN" sz="3200" dirty="0" smtClean="0">
                <a:latin typeface="Bell MT" panose="02020503060305020303" pitchFamily="18" charset="0"/>
              </a:rPr>
              <a:t>values without a </a:t>
            </a:r>
            <a:r>
              <a:rPr lang="en-US" altLang="zh-CN" sz="3200" dirty="0">
                <a:latin typeface="Bell MT" panose="02020503060305020303" pitchFamily="18" charset="0"/>
              </a:rPr>
              <a:t>lot of testing and modification.</a:t>
            </a:r>
            <a:endParaRPr lang="zh-CN" altLang="zh-CN" sz="3200" dirty="0">
              <a:latin typeface="Bell MT" panose="02020503060305020303" pitchFamily="18" charset="0"/>
            </a:endParaRPr>
          </a:p>
          <a:p>
            <a:endParaRPr lang="zh-CN" altLang="en-US" sz="3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0166" y="422031"/>
            <a:ext cx="11422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About strategy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1606" y="2174426"/>
            <a:ext cx="111064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 smtClean="0">
                <a:latin typeface="Bell MT" panose="02020503060305020303" pitchFamily="18" charset="0"/>
              </a:rPr>
              <a:t>P(Y) does </a:t>
            </a:r>
            <a:r>
              <a:rPr lang="en-US" altLang="zh-CN" sz="3200" dirty="0">
                <a:latin typeface="Bell MT" panose="02020503060305020303" pitchFamily="18" charset="0"/>
              </a:rPr>
              <a:t>not simply change with the number of </a:t>
            </a:r>
            <a:r>
              <a:rPr lang="en-US" altLang="zh-CN" sz="3200" dirty="0" smtClean="0">
                <a:latin typeface="Bell MT" panose="02020503060305020303" pitchFamily="18" charset="0"/>
              </a:rPr>
              <a:t>rounds.</a:t>
            </a:r>
            <a:endParaRPr lang="en-US" altLang="zh-CN" sz="3200" dirty="0">
              <a:latin typeface="Bell MT" panose="02020503060305020303" pitchFamily="18" charset="0"/>
            </a:endParaRPr>
          </a:p>
          <a:p>
            <a:pPr lvl="0"/>
            <a:r>
              <a:rPr lang="en-US" altLang="zh-CN" sz="3200" dirty="0" smtClean="0">
                <a:latin typeface="Bell MT" panose="02020503060305020303" pitchFamily="18" charset="0"/>
              </a:rPr>
              <a:t>It is </a:t>
            </a:r>
            <a:r>
              <a:rPr lang="en-US" altLang="zh-CN" sz="3200" dirty="0">
                <a:latin typeface="Bell MT" panose="02020503060305020303" pitchFamily="18" charset="0"/>
              </a:rPr>
              <a:t>related to the tiles </a:t>
            </a:r>
            <a:r>
              <a:rPr lang="en-US" altLang="zh-CN" sz="3200" dirty="0" smtClean="0">
                <a:latin typeface="Bell MT" panose="02020503060305020303" pitchFamily="18" charset="0"/>
              </a:rPr>
              <a:t>discarded.</a:t>
            </a:r>
          </a:p>
          <a:p>
            <a:pPr lvl="0"/>
            <a:r>
              <a:rPr lang="en-US" altLang="zh-CN" sz="3200" dirty="0" smtClean="0">
                <a:latin typeface="Bell MT" panose="02020503060305020303" pitchFamily="18" charset="0"/>
              </a:rPr>
              <a:t>Avoid </a:t>
            </a:r>
            <a:r>
              <a:rPr lang="en-US" altLang="zh-CN" sz="3200" dirty="0">
                <a:latin typeface="Bell MT" panose="02020503060305020303" pitchFamily="18" charset="0"/>
              </a:rPr>
              <a:t>discarding dangerous tiles when there are many </a:t>
            </a:r>
            <a:r>
              <a:rPr lang="en-US" altLang="zh-CN" sz="3200" dirty="0" smtClean="0">
                <a:latin typeface="Bell MT" panose="02020503060305020303" pitchFamily="18" charset="0"/>
              </a:rPr>
              <a:t>rounds.</a:t>
            </a:r>
          </a:p>
          <a:p>
            <a:pPr lvl="0"/>
            <a:endParaRPr lang="en-US" altLang="zh-CN" sz="3200" b="1" dirty="0" smtClean="0">
              <a:latin typeface="Bell MT" panose="02020503060305020303" pitchFamily="18" charset="0"/>
            </a:endParaRPr>
          </a:p>
          <a:p>
            <a:pPr lvl="0"/>
            <a:r>
              <a:rPr lang="en-US" altLang="zh-CN" sz="3200" b="1" dirty="0" smtClean="0">
                <a:latin typeface="Bell MT" panose="02020503060305020303" pitchFamily="18" charset="0"/>
              </a:rPr>
              <a:t>F(X</a:t>
            </a:r>
            <a:r>
              <a:rPr lang="en-US" altLang="zh-CN" sz="3200" b="1" dirty="0">
                <a:latin typeface="Bell MT" panose="02020503060305020303" pitchFamily="18" charset="0"/>
              </a:rPr>
              <a:t>)=</a:t>
            </a:r>
            <a:r>
              <a:rPr lang="en-US" altLang="zh-CN" sz="3200" b="1" dirty="0" smtClean="0">
                <a:latin typeface="Bell MT" panose="02020503060305020303" pitchFamily="18" charset="0"/>
              </a:rPr>
              <a:t>max{P(X-Y1)G(Y1</a:t>
            </a:r>
            <a:r>
              <a:rPr lang="en-US" altLang="zh-CN" sz="3200" b="1" dirty="0">
                <a:latin typeface="Bell MT" panose="02020503060305020303" pitchFamily="18" charset="0"/>
              </a:rPr>
              <a:t>),</a:t>
            </a:r>
            <a:r>
              <a:rPr lang="en-US" altLang="zh-CN" sz="3200" b="1" dirty="0" smtClean="0">
                <a:latin typeface="Bell MT" panose="02020503060305020303" pitchFamily="18" charset="0"/>
              </a:rPr>
              <a:t>P(X-Y2)G(Y2),...P(X-Y14)G(Y14 )}</a:t>
            </a:r>
          </a:p>
          <a:p>
            <a:pPr lvl="0"/>
            <a:endParaRPr lang="en-US" altLang="zh-CN" sz="3200" dirty="0" smtClean="0">
              <a:latin typeface="Bell MT" panose="02020503060305020303" pitchFamily="18" charset="0"/>
            </a:endParaRPr>
          </a:p>
          <a:p>
            <a:pPr lvl="0"/>
            <a:r>
              <a:rPr lang="en-US" altLang="zh-CN" sz="3200" dirty="0" smtClean="0">
                <a:latin typeface="Bell MT" panose="02020503060305020303" pitchFamily="18" charset="0"/>
              </a:rPr>
              <a:t>P(X-Y</a:t>
            </a:r>
            <a:r>
              <a:rPr lang="en-US" altLang="zh-CN" sz="3200" dirty="0">
                <a:latin typeface="Bell MT" panose="02020503060305020303" pitchFamily="18" charset="0"/>
              </a:rPr>
              <a:t>) represents the probability that the tile is discarded </a:t>
            </a:r>
            <a:r>
              <a:rPr lang="en-US" altLang="zh-CN" sz="3200" dirty="0" smtClean="0">
                <a:latin typeface="Bell MT" panose="02020503060305020303" pitchFamily="18" charset="0"/>
              </a:rPr>
              <a:t>safely.</a:t>
            </a: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Only for making </a:t>
            </a:r>
            <a:r>
              <a:rPr lang="en-US" altLang="zh-CN" sz="3200" dirty="0">
                <a:latin typeface="Bell MT" panose="02020503060305020303" pitchFamily="18" charset="0"/>
              </a:rPr>
              <a:t>a comparison with P(X-Y) to decide which tile to discard. </a:t>
            </a:r>
            <a:endParaRPr lang="zh-CN" altLang="zh-CN" sz="3200" dirty="0">
              <a:latin typeface="Bell MT" panose="02020503060305020303" pitchFamily="18" charset="0"/>
            </a:endParaRPr>
          </a:p>
          <a:p>
            <a:pPr lvl="0"/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MT" panose="02020503060305020303" pitchFamily="18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36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0166" y="422031"/>
            <a:ext cx="11422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About strategy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1606" y="2174426"/>
            <a:ext cx="111064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Bell MT" panose="02020503060305020303" pitchFamily="18" charset="0"/>
              </a:rPr>
              <a:t>This part is very subjective, and the effect is not </a:t>
            </a:r>
            <a:r>
              <a:rPr lang="en-US" altLang="zh-CN" sz="3200" dirty="0" smtClean="0">
                <a:latin typeface="Bell MT" panose="02020503060305020303" pitchFamily="18" charset="0"/>
              </a:rPr>
              <a:t>good.</a:t>
            </a: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I </a:t>
            </a:r>
            <a:r>
              <a:rPr lang="en-US" altLang="zh-CN" sz="3200" dirty="0">
                <a:latin typeface="Bell MT" panose="02020503060305020303" pitchFamily="18" charset="0"/>
              </a:rPr>
              <a:t>gave up this strategy</a:t>
            </a:r>
            <a:r>
              <a:rPr lang="en-US" altLang="zh-CN" sz="3200" dirty="0" smtClean="0">
                <a:latin typeface="Bell MT" panose="02020503060305020303" pitchFamily="18" charset="0"/>
              </a:rPr>
              <a:t>.</a:t>
            </a:r>
          </a:p>
          <a:p>
            <a:endParaRPr lang="en-US" altLang="zh-CN" sz="3200" dirty="0" smtClean="0">
              <a:latin typeface="Bell MT" panose="02020503060305020303" pitchFamily="18" charset="0"/>
            </a:endParaRP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The </a:t>
            </a:r>
            <a:r>
              <a:rPr lang="en-US" altLang="zh-CN" sz="3200" dirty="0">
                <a:latin typeface="Bell MT" panose="02020503060305020303" pitchFamily="18" charset="0"/>
              </a:rPr>
              <a:t>probability of making opponent win has been </a:t>
            </a:r>
            <a:r>
              <a:rPr lang="en-US" altLang="zh-CN" sz="3200" dirty="0" smtClean="0">
                <a:latin typeface="Bell MT" panose="02020503060305020303" pitchFamily="18" charset="0"/>
              </a:rPr>
              <a:t>reduced, while sacrificing </a:t>
            </a:r>
            <a:r>
              <a:rPr lang="en-US" altLang="zh-CN" sz="3200" dirty="0">
                <a:latin typeface="Bell MT" panose="02020503060305020303" pitchFamily="18" charset="0"/>
              </a:rPr>
              <a:t>a better way of discarding tiles to </a:t>
            </a:r>
            <a:r>
              <a:rPr lang="en-US" altLang="zh-CN" sz="3200" dirty="0" smtClean="0">
                <a:latin typeface="Bell MT" panose="02020503060305020303" pitchFamily="18" charset="0"/>
              </a:rPr>
              <a:t>Make </a:t>
            </a:r>
            <a:r>
              <a:rPr lang="en-US" altLang="zh-CN" sz="3200" dirty="0">
                <a:latin typeface="Bell MT" panose="02020503060305020303" pitchFamily="18" charset="0"/>
              </a:rPr>
              <a:t>Mahjong. </a:t>
            </a:r>
            <a:endParaRPr lang="en-US" altLang="zh-CN" sz="3200" dirty="0" smtClean="0">
              <a:latin typeface="Bell MT" panose="02020503060305020303" pitchFamily="18" charset="0"/>
            </a:endParaRP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If the </a:t>
            </a:r>
            <a:r>
              <a:rPr lang="en-US" altLang="zh-CN" sz="3200" dirty="0">
                <a:latin typeface="Bell MT" panose="02020503060305020303" pitchFamily="18" charset="0"/>
              </a:rPr>
              <a:t>opponent knows this defensive strategy, it is easy to find countermeasures and make my strategy </a:t>
            </a:r>
            <a:r>
              <a:rPr lang="en-US" altLang="zh-CN" sz="3200" dirty="0" smtClean="0">
                <a:latin typeface="Bell MT" panose="02020503060305020303" pitchFamily="18" charset="0"/>
              </a:rPr>
              <a:t>useless.</a:t>
            </a:r>
            <a:endParaRPr lang="zh-CN" altLang="zh-CN" sz="3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0166" y="422031"/>
            <a:ext cx="11422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Summary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1607" y="2174426"/>
            <a:ext cx="109798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Bell MT" panose="02020503060305020303" pitchFamily="18" charset="0"/>
              </a:rPr>
              <a:t>The strategy </a:t>
            </a:r>
            <a:r>
              <a:rPr lang="en-US" altLang="zh-CN" sz="3200" dirty="0">
                <a:latin typeface="Bell MT" panose="02020503060305020303" pitchFamily="18" charset="0"/>
              </a:rPr>
              <a:t>should not be designed to be constant</a:t>
            </a:r>
            <a:r>
              <a:rPr lang="en-US" altLang="zh-CN" sz="3200" dirty="0" smtClean="0">
                <a:latin typeface="Bell MT" panose="02020503060305020303" pitchFamily="18" charset="0"/>
              </a:rPr>
              <a:t>.</a:t>
            </a: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It needs </a:t>
            </a:r>
            <a:r>
              <a:rPr lang="en-US" altLang="zh-CN" sz="3200" dirty="0">
                <a:latin typeface="Bell MT" panose="02020503060305020303" pitchFamily="18" charset="0"/>
              </a:rPr>
              <a:t>to have the ability to recognize other opponents' </a:t>
            </a:r>
            <a:r>
              <a:rPr lang="en-US" altLang="zh-CN" sz="3200" dirty="0" smtClean="0">
                <a:latin typeface="Bell MT" panose="02020503060305020303" pitchFamily="18" charset="0"/>
              </a:rPr>
              <a:t>strategies.</a:t>
            </a:r>
            <a:r>
              <a:rPr lang="en-US" altLang="zh-CN" sz="3200" dirty="0">
                <a:latin typeface="Bell MT" panose="02020503060305020303" pitchFamily="18" charset="0"/>
              </a:rPr>
              <a:t> </a:t>
            </a:r>
            <a:endParaRPr lang="en-US" altLang="zh-CN" sz="3200" dirty="0" smtClean="0">
              <a:latin typeface="Bell MT" panose="02020503060305020303" pitchFamily="18" charset="0"/>
            </a:endParaRPr>
          </a:p>
          <a:p>
            <a:r>
              <a:rPr lang="en-US" altLang="zh-CN" sz="3200" dirty="0">
                <a:latin typeface="Bell MT" panose="02020503060305020303" pitchFamily="18" charset="0"/>
              </a:rPr>
              <a:t>I don’t have good way to do this.</a:t>
            </a:r>
            <a:endParaRPr lang="en-US" altLang="zh-CN" sz="3200" dirty="0" smtClean="0">
              <a:latin typeface="Bell MT" panose="02020503060305020303" pitchFamily="18" charset="0"/>
            </a:endParaRP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My </a:t>
            </a:r>
            <a:r>
              <a:rPr lang="en-US" altLang="zh-CN" sz="3200" dirty="0">
                <a:latin typeface="Bell MT" panose="02020503060305020303" pitchFamily="18" charset="0"/>
              </a:rPr>
              <a:t>bot still has a lot of things to be </a:t>
            </a:r>
            <a:r>
              <a:rPr lang="en-US" altLang="zh-CN" sz="3200" dirty="0" smtClean="0">
                <a:latin typeface="Bell MT" panose="02020503060305020303" pitchFamily="18" charset="0"/>
              </a:rPr>
              <a:t>finished and improved.</a:t>
            </a:r>
            <a:endParaRPr lang="en-US" altLang="zh-CN" sz="3200" dirty="0">
              <a:latin typeface="Bell MT" panose="02020503060305020303" pitchFamily="18" charset="0"/>
            </a:endParaRP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Other methods may </a:t>
            </a:r>
            <a:r>
              <a:rPr lang="en-US" altLang="zh-CN" sz="3200" dirty="0">
                <a:latin typeface="Bell MT" panose="02020503060305020303" pitchFamily="18" charset="0"/>
              </a:rPr>
              <a:t>have a better effect than a zero-start search</a:t>
            </a:r>
            <a:r>
              <a:rPr lang="en-US" altLang="zh-CN" sz="3200" dirty="0" smtClean="0">
                <a:latin typeface="Bell MT" panose="02020503060305020303" pitchFamily="18" charset="0"/>
              </a:rPr>
              <a:t>.</a:t>
            </a:r>
          </a:p>
          <a:p>
            <a:endParaRPr lang="en-US" altLang="zh-CN" sz="3200" dirty="0">
              <a:latin typeface="Bell MT" panose="02020503060305020303" pitchFamily="18" charset="0"/>
            </a:endParaRP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702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18702" y="2685981"/>
            <a:ext cx="84302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End		The Start</a:t>
            </a:r>
            <a:endParaRPr lang="zh-CN" alt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2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0166" y="422031"/>
            <a:ext cx="11422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What needs to be solved</a:t>
            </a:r>
            <a:endParaRPr lang="zh-CN" altLang="en-US" sz="5400" b="1" dirty="0">
              <a:latin typeface="华文隶书" panose="02010800040101010101" pitchFamily="2" charset="-122"/>
              <a:ea typeface="华文隶书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1606" y="2174426"/>
            <a:ext cx="112400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Bell MT" panose="02020503060305020303" pitchFamily="18" charset="0"/>
              </a:rPr>
              <a:t>After </a:t>
            </a:r>
            <a:r>
              <a:rPr lang="en-US" altLang="zh-CN" sz="3200" dirty="0">
                <a:latin typeface="Bell MT" panose="02020503060305020303" pitchFamily="18" charset="0"/>
              </a:rPr>
              <a:t>drawing one </a:t>
            </a:r>
            <a:r>
              <a:rPr lang="en-US" altLang="zh-CN" sz="3200" dirty="0" smtClean="0">
                <a:latin typeface="Bell MT" panose="02020503060305020303" pitchFamily="18" charset="0"/>
              </a:rPr>
              <a:t>tile, calculate </a:t>
            </a:r>
            <a:r>
              <a:rPr lang="en-US" altLang="zh-CN" sz="3200" dirty="0">
                <a:latin typeface="Bell MT" panose="02020503060305020303" pitchFamily="18" charset="0"/>
              </a:rPr>
              <a:t>the best way to discard </a:t>
            </a:r>
            <a:r>
              <a:rPr lang="en-US" altLang="zh-CN" sz="3200" dirty="0" smtClean="0">
                <a:latin typeface="Bell MT" panose="02020503060305020303" pitchFamily="18" charset="0"/>
              </a:rPr>
              <a:t>tiles. </a:t>
            </a:r>
            <a:r>
              <a:rPr lang="en-US" altLang="zh-CN" sz="3200" dirty="0">
                <a:latin typeface="Bell MT" panose="02020503060305020303" pitchFamily="18" charset="0"/>
              </a:rPr>
              <a:t>When </a:t>
            </a:r>
            <a:r>
              <a:rPr lang="en-US" altLang="zh-CN" sz="3200" dirty="0" smtClean="0">
                <a:latin typeface="Bell MT" panose="02020503060305020303" pitchFamily="18" charset="0"/>
              </a:rPr>
              <a:t>the </a:t>
            </a:r>
            <a:r>
              <a:rPr lang="en-US" altLang="zh-CN" sz="3200" dirty="0">
                <a:latin typeface="Bell MT" panose="02020503060305020303" pitchFamily="18" charset="0"/>
              </a:rPr>
              <a:t>opponent </a:t>
            </a:r>
            <a:r>
              <a:rPr lang="en-US" altLang="zh-CN" sz="3200" dirty="0" smtClean="0">
                <a:latin typeface="Bell MT" panose="02020503060305020303" pitchFamily="18" charset="0"/>
              </a:rPr>
              <a:t>discard one tile X, </a:t>
            </a:r>
            <a:r>
              <a:rPr lang="en-US" altLang="zh-CN" sz="3200" dirty="0">
                <a:latin typeface="Bell MT" panose="02020503060305020303" pitchFamily="18" charset="0"/>
              </a:rPr>
              <a:t>decide whether </a:t>
            </a:r>
            <a:r>
              <a:rPr lang="en-US" altLang="zh-CN" sz="3200" dirty="0" smtClean="0">
                <a:latin typeface="Bell MT" panose="02020503060305020303" pitchFamily="18" charset="0"/>
              </a:rPr>
              <a:t>CHOW/PUNG/KONG.</a:t>
            </a:r>
          </a:p>
          <a:p>
            <a:r>
              <a:rPr lang="en-US" altLang="zh-CN" sz="3200" dirty="0">
                <a:latin typeface="Bell MT" panose="02020503060305020303" pitchFamily="18" charset="0"/>
              </a:rPr>
              <a:t>A</a:t>
            </a:r>
            <a:r>
              <a:rPr lang="en-US" altLang="zh-CN" sz="3200" dirty="0" smtClean="0">
                <a:latin typeface="Bell MT" panose="02020503060305020303" pitchFamily="18" charset="0"/>
              </a:rPr>
              <a:t>dd </a:t>
            </a:r>
            <a:r>
              <a:rPr lang="en-US" altLang="zh-CN" sz="3200" dirty="0">
                <a:latin typeface="Bell MT" panose="02020503060305020303" pitchFamily="18" charset="0"/>
              </a:rPr>
              <a:t>X to my tiles to form 14 tiles, and then calculate the best tile to discard. If the tile discarded is not X, choose CHOW/PUNG/KONG</a:t>
            </a:r>
            <a:endParaRPr lang="en-US" altLang="zh-CN" sz="3200" dirty="0" smtClean="0">
              <a:latin typeface="Bell MT" panose="02020503060305020303" pitchFamily="18" charset="0"/>
            </a:endParaRPr>
          </a:p>
          <a:p>
            <a:endParaRPr lang="en-US" altLang="zh-CN" sz="3200" dirty="0">
              <a:latin typeface="Bell MT" panose="02020503060305020303" pitchFamily="18" charset="0"/>
            </a:endParaRP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Declare Mahjong to win.</a:t>
            </a:r>
            <a:endParaRPr lang="en-US" altLang="zh-CN" sz="3200" dirty="0">
              <a:latin typeface="Bell MT" panose="02020503060305020303" pitchFamily="18" charset="0"/>
            </a:endParaRPr>
          </a:p>
          <a:p>
            <a:endParaRPr lang="en-US" altLang="zh-CN" sz="3200" dirty="0" smtClean="0">
              <a:latin typeface="Bell MT" panose="02020503060305020303" pitchFamily="18" charset="0"/>
            </a:endParaRPr>
          </a:p>
          <a:p>
            <a:endParaRPr lang="zh-CN" altLang="en-US" sz="3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0166" y="422031"/>
            <a:ext cx="11422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Information and </a:t>
            </a:r>
            <a:r>
              <a:rPr lang="en-US" altLang="zh-CN" sz="5400" b="1" dirty="0" err="1" smtClean="0"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Evalution</a:t>
            </a:r>
            <a:r>
              <a:rPr lang="en-US" altLang="zh-CN" sz="5400" b="1" dirty="0" smtClean="0"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 </a:t>
            </a:r>
            <a:endParaRPr lang="zh-CN" altLang="en-US" sz="5400" b="1" dirty="0">
              <a:latin typeface="华文隶书" panose="02010800040101010101" pitchFamily="2" charset="-122"/>
              <a:ea typeface="华文隶书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1606" y="2174426"/>
            <a:ext cx="112400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Bell MT" panose="02020503060305020303" pitchFamily="18" charset="0"/>
              </a:rPr>
              <a:t>Not consider </a:t>
            </a:r>
            <a:r>
              <a:rPr lang="en-US" altLang="zh-CN" sz="3200" dirty="0">
                <a:latin typeface="Bell MT" panose="02020503060305020303" pitchFamily="18" charset="0"/>
              </a:rPr>
              <a:t>the 3 opponents' unidentified </a:t>
            </a:r>
            <a:r>
              <a:rPr lang="en-US" altLang="zh-CN" sz="3200" dirty="0" smtClean="0">
                <a:latin typeface="Bell MT" panose="02020503060305020303" pitchFamily="18" charset="0"/>
              </a:rPr>
              <a:t>tiles</a:t>
            </a: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Only consider </a:t>
            </a:r>
            <a:r>
              <a:rPr lang="en-US" altLang="zh-CN" sz="3200" dirty="0">
                <a:latin typeface="Bell MT" panose="02020503060305020303" pitchFamily="18" charset="0"/>
              </a:rPr>
              <a:t>my own 14 tiles and all the tiles on the table as </a:t>
            </a:r>
            <a:r>
              <a:rPr lang="en-US" altLang="zh-CN" sz="3200" dirty="0" smtClean="0">
                <a:latin typeface="Bell MT" panose="02020503060305020303" pitchFamily="18" charset="0"/>
              </a:rPr>
              <a:t>information. (How to guess?</a:t>
            </a:r>
          </a:p>
          <a:p>
            <a:endParaRPr lang="en-US" altLang="zh-CN" sz="3200" dirty="0" smtClean="0">
              <a:latin typeface="Bell MT" panose="02020503060305020303" pitchFamily="18" charset="0"/>
            </a:endParaRPr>
          </a:p>
          <a:p>
            <a:r>
              <a:rPr lang="en-US" altLang="zh-CN" sz="3200" dirty="0">
                <a:latin typeface="Bell MT" panose="02020503060305020303" pitchFamily="18" charset="0"/>
              </a:rPr>
              <a:t>My evaluation of the way that the tiles are discarded could be represented by a </a:t>
            </a:r>
            <a:r>
              <a:rPr lang="en-US" altLang="zh-CN" sz="3200" dirty="0" smtClean="0">
                <a:latin typeface="Bell MT" panose="02020503060305020303" pitchFamily="18" charset="0"/>
              </a:rPr>
              <a:t>graph.</a:t>
            </a:r>
          </a:p>
          <a:p>
            <a:endParaRPr lang="en-US" altLang="zh-CN" sz="3200" dirty="0" smtClean="0">
              <a:latin typeface="Bell MT" panose="02020503060305020303" pitchFamily="18" charset="0"/>
            </a:endParaRPr>
          </a:p>
          <a:p>
            <a:endParaRPr lang="zh-CN" altLang="en-US" sz="3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0166" y="422031"/>
            <a:ext cx="11422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 smtClean="0"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Evalution</a:t>
            </a:r>
            <a:r>
              <a:rPr lang="en-US" altLang="zh-CN" sz="5400" b="1" dirty="0" smtClean="0"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 Graph</a:t>
            </a:r>
            <a:endParaRPr lang="zh-CN" altLang="en-US" sz="5400" b="1" dirty="0">
              <a:latin typeface="华文隶书" panose="02010800040101010101" pitchFamily="2" charset="-122"/>
              <a:ea typeface="华文隶书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37427" y="1844686"/>
            <a:ext cx="74277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Bell MT" panose="02020503060305020303" pitchFamily="18" charset="0"/>
              </a:rPr>
              <a:t>C</a:t>
            </a:r>
            <a:r>
              <a:rPr lang="en-US" altLang="zh-CN" sz="3200" dirty="0" smtClean="0">
                <a:latin typeface="Bell MT" panose="02020503060305020303" pitchFamily="18" charset="0"/>
              </a:rPr>
              <a:t>ircle </a:t>
            </a:r>
            <a:r>
              <a:rPr lang="en-US" altLang="zh-CN" sz="3200" dirty="0">
                <a:latin typeface="Bell MT" panose="02020503060305020303" pitchFamily="18" charset="0"/>
              </a:rPr>
              <a:t>shows the state of 13 </a:t>
            </a:r>
            <a:r>
              <a:rPr lang="en-US" altLang="zh-CN" sz="3200" dirty="0" smtClean="0">
                <a:latin typeface="Bell MT" panose="02020503060305020303" pitchFamily="18" charset="0"/>
              </a:rPr>
              <a:t>tiles.</a:t>
            </a: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Square </a:t>
            </a:r>
            <a:r>
              <a:rPr lang="en-US" altLang="zh-CN" sz="3200" dirty="0">
                <a:latin typeface="Bell MT" panose="02020503060305020303" pitchFamily="18" charset="0"/>
              </a:rPr>
              <a:t>shows the state of 14 </a:t>
            </a:r>
            <a:r>
              <a:rPr lang="en-US" altLang="zh-CN" sz="3200" dirty="0" smtClean="0">
                <a:latin typeface="Bell MT" panose="02020503060305020303" pitchFamily="18" charset="0"/>
              </a:rPr>
              <a:t>tiles.</a:t>
            </a:r>
          </a:p>
          <a:p>
            <a:r>
              <a:rPr lang="en-US" altLang="zh-CN" sz="3200" dirty="0">
                <a:latin typeface="Bell MT" panose="02020503060305020303" pitchFamily="18" charset="0"/>
              </a:rPr>
              <a:t>T</a:t>
            </a:r>
            <a:r>
              <a:rPr lang="en-US" altLang="zh-CN" sz="3200" dirty="0" smtClean="0">
                <a:latin typeface="Bell MT" panose="02020503060305020303" pitchFamily="18" charset="0"/>
              </a:rPr>
              <a:t>riangle </a:t>
            </a:r>
            <a:r>
              <a:rPr lang="en-US" altLang="zh-CN" sz="3200" dirty="0">
                <a:latin typeface="Bell MT" panose="02020503060305020303" pitchFamily="18" charset="0"/>
              </a:rPr>
              <a:t>shows the state of 14 tiles that can be declared </a:t>
            </a:r>
            <a:r>
              <a:rPr lang="en-US" altLang="zh-CN" sz="3200" dirty="0" smtClean="0">
                <a:latin typeface="Bell MT" panose="02020503060305020303" pitchFamily="18" charset="0"/>
              </a:rPr>
              <a:t>Mahjong.</a:t>
            </a:r>
          </a:p>
          <a:p>
            <a:endParaRPr lang="en-US" altLang="zh-CN" sz="3200" dirty="0" smtClean="0">
              <a:latin typeface="Bell MT" panose="02020503060305020303" pitchFamily="18" charset="0"/>
            </a:endParaRP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A square is </a:t>
            </a:r>
            <a:r>
              <a:rPr lang="en-US" altLang="zh-CN" sz="3200" dirty="0">
                <a:latin typeface="Bell MT" panose="02020503060305020303" pitchFamily="18" charset="0"/>
              </a:rPr>
              <a:t>connected to </a:t>
            </a:r>
            <a:r>
              <a:rPr lang="en-US" altLang="zh-CN" sz="3200" dirty="0" smtClean="0">
                <a:latin typeface="Bell MT" panose="02020503060305020303" pitchFamily="18" charset="0"/>
              </a:rPr>
              <a:t>no more than 14 circles,</a:t>
            </a:r>
            <a:r>
              <a:rPr lang="en-US" altLang="zh-CN" sz="3200" dirty="0">
                <a:latin typeface="Bell MT" panose="02020503060305020303" pitchFamily="18" charset="0"/>
              </a:rPr>
              <a:t> which are the states of the remaining 13 tiles after enumerating the tile </a:t>
            </a:r>
            <a:r>
              <a:rPr lang="en-US" altLang="zh-CN" sz="3200" dirty="0" smtClean="0">
                <a:latin typeface="Bell MT" panose="02020503060305020303" pitchFamily="18" charset="0"/>
              </a:rPr>
              <a:t>discarded.</a:t>
            </a:r>
          </a:p>
          <a:p>
            <a:endParaRPr lang="zh-CN" altLang="en-US" sz="3200" dirty="0">
              <a:latin typeface="Bell MT" panose="02020503060305020303" pitchFamily="18" charset="0"/>
            </a:endParaRPr>
          </a:p>
        </p:txBody>
      </p:sp>
      <p:pic>
        <p:nvPicPr>
          <p:cNvPr id="5" name="图片 4"/>
          <p:cNvPicPr/>
          <p:nvPr/>
        </p:nvPicPr>
        <p:blipFill rotWithShape="1">
          <a:blip r:embed="rId4"/>
          <a:srcRect l="14240" t="11860" r="8414" b="13459"/>
          <a:stretch/>
        </p:blipFill>
        <p:spPr>
          <a:xfrm>
            <a:off x="450166" y="1844686"/>
            <a:ext cx="3587262" cy="372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0166" y="422031"/>
            <a:ext cx="11422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 smtClean="0"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Evalution</a:t>
            </a:r>
            <a:r>
              <a:rPr lang="en-US" altLang="zh-CN" sz="5400" b="1" dirty="0" smtClean="0"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 Graph</a:t>
            </a:r>
            <a:endParaRPr lang="zh-CN" altLang="en-US" sz="5400" b="1" dirty="0">
              <a:latin typeface="华文隶书" panose="02010800040101010101" pitchFamily="2" charset="-122"/>
              <a:ea typeface="华文隶书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37427" y="1844686"/>
            <a:ext cx="7554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Bell MT" panose="02020503060305020303" pitchFamily="18" charset="0"/>
              </a:rPr>
              <a:t>Use F(X) to represent the estimated value of the state where 14 tiles are recorded as </a:t>
            </a:r>
            <a:r>
              <a:rPr lang="en-US" altLang="zh-CN" sz="3200" dirty="0" smtClean="0">
                <a:latin typeface="Bell MT" panose="02020503060305020303" pitchFamily="18" charset="0"/>
              </a:rPr>
              <a:t>X.</a:t>
            </a:r>
            <a:r>
              <a:rPr lang="en-US" altLang="zh-CN" sz="3200" dirty="0">
                <a:latin typeface="Bell MT" panose="02020503060305020303" pitchFamily="18" charset="0"/>
              </a:rPr>
              <a:t> G(Y) to represent the estimated value of the state where 13 tiles are recorded as </a:t>
            </a:r>
            <a:r>
              <a:rPr lang="en-US" altLang="zh-CN" sz="3200" dirty="0" smtClean="0">
                <a:latin typeface="Bell MT" panose="02020503060305020303" pitchFamily="18" charset="0"/>
              </a:rPr>
              <a:t>Y.</a:t>
            </a:r>
          </a:p>
          <a:p>
            <a:endParaRPr lang="en-US" altLang="zh-CN" sz="3200" b="1" dirty="0" smtClean="0">
              <a:latin typeface="Bell MT" panose="02020503060305020303" pitchFamily="18" charset="0"/>
            </a:endParaRPr>
          </a:p>
          <a:p>
            <a:r>
              <a:rPr lang="en-US" altLang="zh-CN" sz="3200" b="1" dirty="0" smtClean="0">
                <a:latin typeface="Bell MT" panose="02020503060305020303" pitchFamily="18" charset="0"/>
              </a:rPr>
              <a:t>F(X)=max{G(Y1</a:t>
            </a:r>
            <a:r>
              <a:rPr lang="en-US" altLang="zh-CN" sz="3200" b="1" dirty="0">
                <a:latin typeface="Bell MT" panose="02020503060305020303" pitchFamily="18" charset="0"/>
              </a:rPr>
              <a:t>),G(Y2</a:t>
            </a:r>
            <a:r>
              <a:rPr lang="en-US" altLang="zh-CN" sz="3200" b="1" dirty="0" smtClean="0">
                <a:latin typeface="Bell MT" panose="02020503060305020303" pitchFamily="18" charset="0"/>
              </a:rPr>
              <a:t>),…,G(Y14)}</a:t>
            </a:r>
          </a:p>
          <a:p>
            <a:endParaRPr lang="en-US" altLang="zh-CN" sz="3200" dirty="0" smtClean="0">
              <a:latin typeface="Bell MT" panose="02020503060305020303" pitchFamily="18" charset="0"/>
            </a:endParaRP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For </a:t>
            </a:r>
            <a:r>
              <a:rPr lang="en-US" altLang="zh-CN" sz="3200" dirty="0">
                <a:latin typeface="Bell MT" panose="02020503060305020303" pitchFamily="18" charset="0"/>
              </a:rPr>
              <a:t>the triangle state X0, F(X0) equals to the final </a:t>
            </a:r>
            <a:r>
              <a:rPr lang="en-US" altLang="zh-CN" sz="3200" dirty="0" smtClean="0">
                <a:latin typeface="Bell MT" panose="02020503060305020303" pitchFamily="18" charset="0"/>
              </a:rPr>
              <a:t>score.</a:t>
            </a:r>
            <a:endParaRPr lang="zh-CN" altLang="en-US" sz="3200" dirty="0">
              <a:latin typeface="Bell MT" panose="02020503060305020303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1844685"/>
            <a:ext cx="3587262" cy="372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0166" y="422031"/>
            <a:ext cx="11422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 smtClean="0"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Evalution</a:t>
            </a:r>
            <a:r>
              <a:rPr lang="en-US" altLang="zh-CN" sz="5400" b="1" dirty="0" smtClean="0"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 Graph</a:t>
            </a:r>
            <a:endParaRPr lang="zh-CN" altLang="en-US" sz="5400" b="1" dirty="0">
              <a:latin typeface="华文隶书" panose="02010800040101010101" pitchFamily="2" charset="-122"/>
              <a:ea typeface="华文隶书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37427" y="1844686"/>
            <a:ext cx="7554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Bell MT" panose="02020503060305020303" pitchFamily="18" charset="0"/>
              </a:rPr>
              <a:t>Define the </a:t>
            </a:r>
            <a:r>
              <a:rPr lang="en-US" altLang="zh-CN" sz="3200" dirty="0">
                <a:latin typeface="Bell MT" panose="02020503060305020303" pitchFamily="18" charset="0"/>
              </a:rPr>
              <a:t>transition probability </a:t>
            </a:r>
            <a:r>
              <a:rPr lang="en-US" altLang="zh-CN" sz="3200" dirty="0" smtClean="0">
                <a:latin typeface="Bell MT" panose="02020503060305020303" pitchFamily="18" charset="0"/>
              </a:rPr>
              <a:t>P(Y,X) as </a:t>
            </a:r>
            <a:r>
              <a:rPr lang="en-US" altLang="zh-CN" sz="3200" dirty="0">
                <a:latin typeface="Bell MT" panose="02020503060305020303" pitchFamily="18" charset="0"/>
              </a:rPr>
              <a:t>the transition probability of Y to X. </a:t>
            </a:r>
            <a:r>
              <a:rPr lang="en-US" altLang="zh-CN" sz="3200" dirty="0" smtClean="0">
                <a:latin typeface="Bell MT" panose="02020503060305020303" pitchFamily="18" charset="0"/>
              </a:rPr>
              <a:t>(Get the certain tile X-Y)</a:t>
            </a:r>
          </a:p>
          <a:p>
            <a:r>
              <a:rPr lang="en-US" altLang="zh-CN" sz="3200" dirty="0">
                <a:latin typeface="Bell MT" panose="02020503060305020303" pitchFamily="18" charset="0"/>
              </a:rPr>
              <a:t>E</a:t>
            </a:r>
            <a:r>
              <a:rPr lang="en-US" altLang="zh-CN" sz="3200" dirty="0" smtClean="0">
                <a:latin typeface="Bell MT" panose="02020503060305020303" pitchFamily="18" charset="0"/>
              </a:rPr>
              <a:t>numerate </a:t>
            </a:r>
            <a:r>
              <a:rPr lang="en-US" altLang="zh-CN" sz="3200" dirty="0">
                <a:latin typeface="Bell MT" panose="02020503060305020303" pitchFamily="18" charset="0"/>
              </a:rPr>
              <a:t>the tiles that are still </a:t>
            </a:r>
            <a:r>
              <a:rPr lang="en-US" altLang="zh-CN" sz="3200" dirty="0" smtClean="0">
                <a:latin typeface="Bell MT" panose="02020503060305020303" pitchFamily="18" charset="0"/>
              </a:rPr>
              <a:t>remained </a:t>
            </a:r>
            <a:r>
              <a:rPr lang="en-US" altLang="zh-CN" sz="3200" dirty="0">
                <a:latin typeface="Bell MT" panose="02020503060305020303" pitchFamily="18" charset="0"/>
              </a:rPr>
              <a:t>and calculate the probability of </a:t>
            </a:r>
            <a:r>
              <a:rPr lang="en-US" altLang="zh-CN" sz="3200" dirty="0" smtClean="0">
                <a:latin typeface="Bell MT" panose="02020503060305020303" pitchFamily="18" charset="0"/>
              </a:rPr>
              <a:t>the needed </a:t>
            </a:r>
            <a:r>
              <a:rPr lang="en-US" altLang="zh-CN" sz="3200" dirty="0">
                <a:latin typeface="Bell MT" panose="02020503060305020303" pitchFamily="18" charset="0"/>
              </a:rPr>
              <a:t>tile on CHOW/PUNG/KONG/Make Mahjong or self-DRAW. </a:t>
            </a:r>
            <a:endParaRPr lang="en-US" altLang="zh-CN" sz="3200" dirty="0" smtClean="0">
              <a:latin typeface="Bell MT" panose="02020503060305020303" pitchFamily="18" charset="0"/>
            </a:endParaRP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The situation </a:t>
            </a:r>
            <a:r>
              <a:rPr lang="en-US" altLang="zh-CN" sz="3200" dirty="0">
                <a:latin typeface="Bell MT" panose="02020503060305020303" pitchFamily="18" charset="0"/>
              </a:rPr>
              <a:t>where tiles cause the game to end is recorded as P(Y</a:t>
            </a:r>
            <a:r>
              <a:rPr lang="en-US" altLang="zh-CN" sz="3200" dirty="0" smtClean="0">
                <a:latin typeface="Bell MT" panose="02020503060305020303" pitchFamily="18" charset="0"/>
              </a:rPr>
              <a:t>).</a:t>
            </a:r>
            <a:endParaRPr lang="zh-CN" altLang="en-US" sz="3200" dirty="0">
              <a:latin typeface="Bell MT" panose="02020503060305020303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1844685"/>
            <a:ext cx="3587262" cy="372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0166" y="422031"/>
            <a:ext cx="11422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 smtClean="0"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Evalution</a:t>
            </a:r>
            <a:r>
              <a:rPr lang="en-US" altLang="zh-CN" sz="5400" b="1" dirty="0" smtClean="0"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 Graph</a:t>
            </a:r>
            <a:endParaRPr lang="zh-CN" altLang="en-US" sz="5400" b="1" dirty="0">
              <a:latin typeface="华文隶书" panose="02010800040101010101" pitchFamily="2" charset="-122"/>
              <a:ea typeface="华文隶书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37427" y="1844686"/>
            <a:ext cx="7554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Bell MT" panose="02020503060305020303" pitchFamily="18" charset="0"/>
              </a:rPr>
              <a:t>A </a:t>
            </a:r>
            <a:r>
              <a:rPr lang="en-US" altLang="zh-CN" sz="3200" dirty="0">
                <a:latin typeface="Bell MT" panose="02020503060305020303" pitchFamily="18" charset="0"/>
              </a:rPr>
              <a:t>penalty value needs to be </a:t>
            </a:r>
            <a:r>
              <a:rPr lang="en-US" altLang="zh-CN" sz="3200" dirty="0" smtClean="0">
                <a:latin typeface="Bell MT" panose="02020503060305020303" pitchFamily="18" charset="0"/>
              </a:rPr>
              <a:t>set when game ends, which is set </a:t>
            </a:r>
            <a:r>
              <a:rPr lang="en-US" altLang="zh-CN" sz="3200" dirty="0">
                <a:latin typeface="Bell MT" panose="02020503060305020303" pitchFamily="18" charset="0"/>
              </a:rPr>
              <a:t>as an unknown constant </a:t>
            </a:r>
            <a:r>
              <a:rPr lang="en-US" altLang="zh-CN" sz="3200" dirty="0" smtClean="0">
                <a:latin typeface="Bell MT" panose="02020503060305020303" pitchFamily="18" charset="0"/>
              </a:rPr>
              <a:t>C.</a:t>
            </a:r>
          </a:p>
          <a:p>
            <a:endParaRPr lang="en-US" altLang="zh-CN" sz="3200" dirty="0" smtClean="0">
              <a:latin typeface="Bell MT" panose="02020503060305020303" pitchFamily="18" charset="0"/>
            </a:endParaRPr>
          </a:p>
          <a:p>
            <a:r>
              <a:rPr lang="en-US" altLang="zh-CN" sz="3200" b="1" dirty="0">
                <a:latin typeface="Bell MT" panose="02020503060305020303" pitchFamily="18" charset="0"/>
              </a:rPr>
              <a:t>G(Y)=</a:t>
            </a:r>
            <a:r>
              <a:rPr lang="en-US" altLang="zh-CN" sz="3200" b="1" dirty="0" smtClean="0">
                <a:latin typeface="Bell MT" panose="02020503060305020303" pitchFamily="18" charset="0"/>
              </a:rPr>
              <a:t>P(Y,X1)F(X1</a:t>
            </a:r>
            <a:r>
              <a:rPr lang="en-US" altLang="zh-CN" sz="3200" b="1" dirty="0">
                <a:latin typeface="Bell MT" panose="02020503060305020303" pitchFamily="18" charset="0"/>
              </a:rPr>
              <a:t>)+</a:t>
            </a:r>
            <a:r>
              <a:rPr lang="en-US" altLang="zh-CN" sz="3200" b="1" dirty="0" smtClean="0">
                <a:latin typeface="Bell MT" panose="02020503060305020303" pitchFamily="18" charset="0"/>
              </a:rPr>
              <a:t>P(Y,X2)F(X2</a:t>
            </a:r>
            <a:r>
              <a:rPr lang="en-US" altLang="zh-CN" sz="3200" b="1" dirty="0">
                <a:latin typeface="Bell MT" panose="02020503060305020303" pitchFamily="18" charset="0"/>
              </a:rPr>
              <a:t>)+…+</a:t>
            </a:r>
            <a:r>
              <a:rPr lang="en-US" altLang="zh-CN" sz="3200" b="1" dirty="0" smtClean="0">
                <a:latin typeface="Bell MT" panose="02020503060305020303" pitchFamily="18" charset="0"/>
              </a:rPr>
              <a:t>P(</a:t>
            </a:r>
            <a:r>
              <a:rPr lang="en-US" altLang="zh-CN" sz="3200" b="1" dirty="0" err="1" smtClean="0">
                <a:latin typeface="Bell MT" panose="02020503060305020303" pitchFamily="18" charset="0"/>
              </a:rPr>
              <a:t>Y,Xn</a:t>
            </a:r>
            <a:r>
              <a:rPr lang="en-US" altLang="zh-CN" sz="3200" b="1" dirty="0" smtClean="0">
                <a:latin typeface="Bell MT" panose="02020503060305020303" pitchFamily="18" charset="0"/>
              </a:rPr>
              <a:t>)F(</a:t>
            </a:r>
            <a:r>
              <a:rPr lang="en-US" altLang="zh-CN" sz="3200" b="1" dirty="0" err="1" smtClean="0">
                <a:latin typeface="Bell MT" panose="02020503060305020303" pitchFamily="18" charset="0"/>
              </a:rPr>
              <a:t>Xn</a:t>
            </a:r>
            <a:r>
              <a:rPr lang="en-US" altLang="zh-CN" sz="3200" b="1" dirty="0">
                <a:latin typeface="Bell MT" panose="02020503060305020303" pitchFamily="18" charset="0"/>
              </a:rPr>
              <a:t>)+P(Y</a:t>
            </a:r>
            <a:r>
              <a:rPr lang="en-US" altLang="zh-CN" sz="3200" b="1" dirty="0" smtClean="0">
                <a:latin typeface="Bell MT" panose="02020503060305020303" pitchFamily="18" charset="0"/>
              </a:rPr>
              <a:t>)*C. (n &lt; 34)</a:t>
            </a:r>
          </a:p>
          <a:p>
            <a:endParaRPr lang="en-US" altLang="zh-CN" sz="3200" dirty="0" smtClean="0">
              <a:latin typeface="Bell MT" panose="02020503060305020303" pitchFamily="18" charset="0"/>
            </a:endParaRP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For </a:t>
            </a:r>
            <a:r>
              <a:rPr lang="en-US" altLang="zh-CN" sz="3200" dirty="0">
                <a:latin typeface="Bell MT" panose="02020503060305020303" pitchFamily="18" charset="0"/>
              </a:rPr>
              <a:t>P(Y,X), the probability of DRAW is the number of needed tiles divided by the total remaining number. </a:t>
            </a:r>
            <a:endParaRPr lang="en-US" altLang="zh-CN" sz="3200" dirty="0" smtClean="0">
              <a:latin typeface="Bell MT" panose="02020503060305020303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1844685"/>
            <a:ext cx="3587262" cy="372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0166" y="422031"/>
            <a:ext cx="11422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 smtClean="0"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Evalution</a:t>
            </a:r>
            <a:r>
              <a:rPr lang="en-US" altLang="zh-CN" sz="5400" b="1" dirty="0" smtClean="0"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 Graph</a:t>
            </a:r>
            <a:endParaRPr lang="zh-CN" altLang="en-US" sz="5400" b="1" dirty="0">
              <a:latin typeface="华文隶书" panose="02010800040101010101" pitchFamily="2" charset="-122"/>
              <a:ea typeface="华文隶书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37428" y="1844686"/>
            <a:ext cx="76387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Bell MT" panose="02020503060305020303" pitchFamily="18" charset="0"/>
              </a:rPr>
              <a:t>For CHOW/PUNG/KONG/Make </a:t>
            </a:r>
            <a:r>
              <a:rPr lang="en-US" altLang="zh-CN" sz="3200" dirty="0">
                <a:latin typeface="Bell MT" panose="02020503060305020303" pitchFamily="18" charset="0"/>
              </a:rPr>
              <a:t>Mahjong, </a:t>
            </a:r>
            <a:r>
              <a:rPr lang="en-US" altLang="zh-CN" sz="3200" dirty="0" smtClean="0">
                <a:latin typeface="Bell MT" panose="02020503060305020303" pitchFamily="18" charset="0"/>
              </a:rPr>
              <a:t>judge </a:t>
            </a:r>
            <a:r>
              <a:rPr lang="en-US" altLang="zh-CN" sz="3200" dirty="0">
                <a:latin typeface="Bell MT" panose="02020503060305020303" pitchFamily="18" charset="0"/>
              </a:rPr>
              <a:t>whether </a:t>
            </a:r>
            <a:r>
              <a:rPr lang="en-US" altLang="zh-CN" sz="3200" dirty="0">
                <a:latin typeface="Bell MT" panose="02020503060305020303" pitchFamily="18" charset="0"/>
              </a:rPr>
              <a:t>Y</a:t>
            </a:r>
            <a:r>
              <a:rPr lang="en-US" altLang="zh-CN" sz="3200" dirty="0" smtClean="0">
                <a:latin typeface="Bell MT" panose="02020503060305020303" pitchFamily="18" charset="0"/>
              </a:rPr>
              <a:t> </a:t>
            </a:r>
            <a:r>
              <a:rPr lang="en-US" altLang="zh-CN" sz="3200" dirty="0">
                <a:latin typeface="Bell MT" panose="02020503060305020303" pitchFamily="18" charset="0"/>
              </a:rPr>
              <a:t>meets the </a:t>
            </a:r>
            <a:r>
              <a:rPr lang="en-US" altLang="zh-CN" sz="3200" dirty="0" smtClean="0">
                <a:latin typeface="Bell MT" panose="02020503060305020303" pitchFamily="18" charset="0"/>
              </a:rPr>
              <a:t>condition.</a:t>
            </a: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One extra addition to P(Y,X) if it meets one.</a:t>
            </a: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P(Y</a:t>
            </a:r>
            <a:r>
              <a:rPr lang="en-US" altLang="zh-CN" sz="3200" dirty="0">
                <a:latin typeface="Bell MT" panose="02020503060305020303" pitchFamily="18" charset="0"/>
              </a:rPr>
              <a:t>) is </a:t>
            </a:r>
            <a:r>
              <a:rPr lang="en-US" altLang="zh-CN" sz="3200" dirty="0" smtClean="0">
                <a:latin typeface="Bell MT" panose="02020503060305020303" pitchFamily="18" charset="0"/>
              </a:rPr>
              <a:t> estimated as a </a:t>
            </a:r>
            <a:r>
              <a:rPr lang="en-US" altLang="zh-CN" sz="3200" dirty="0">
                <a:latin typeface="Bell MT" panose="02020503060305020303" pitchFamily="18" charset="0"/>
              </a:rPr>
              <a:t>function that monotonically increases with the current round number</a:t>
            </a:r>
            <a:r>
              <a:rPr lang="en-US" altLang="zh-CN" sz="3200" dirty="0" smtClean="0">
                <a:latin typeface="Bell MT" panose="02020503060305020303" pitchFamily="18" charset="0"/>
              </a:rPr>
              <a:t>.</a:t>
            </a:r>
          </a:p>
          <a:p>
            <a:r>
              <a:rPr lang="en-US" altLang="zh-CN" sz="3200" dirty="0">
                <a:latin typeface="Bell MT" panose="02020503060305020303" pitchFamily="18" charset="0"/>
              </a:rPr>
              <a:t>In this way, </a:t>
            </a:r>
            <a:r>
              <a:rPr lang="en-US" altLang="zh-CN" sz="3200" dirty="0" smtClean="0">
                <a:latin typeface="Bell MT" panose="02020503060305020303" pitchFamily="18" charset="0"/>
              </a:rPr>
              <a:t>after </a:t>
            </a:r>
            <a:r>
              <a:rPr lang="en-US" altLang="zh-CN" sz="3200" dirty="0">
                <a:latin typeface="Bell MT" panose="02020503060305020303" pitchFamily="18" charset="0"/>
              </a:rPr>
              <a:t>calculate these F(X), G(Y), </a:t>
            </a:r>
            <a:r>
              <a:rPr lang="en-US" altLang="zh-CN" sz="3200" dirty="0" smtClean="0">
                <a:latin typeface="Bell MT" panose="02020503060305020303" pitchFamily="18" charset="0"/>
              </a:rPr>
              <a:t>my bot </a:t>
            </a:r>
            <a:r>
              <a:rPr lang="en-US" altLang="zh-CN" sz="3200" dirty="0">
                <a:latin typeface="Bell MT" panose="02020503060305020303" pitchFamily="18" charset="0"/>
              </a:rPr>
              <a:t>can get a very rough figure of which tile to be </a:t>
            </a:r>
            <a:r>
              <a:rPr lang="en-US" altLang="zh-CN" sz="3200" dirty="0" smtClean="0">
                <a:latin typeface="Bell MT" panose="02020503060305020303" pitchFamily="18" charset="0"/>
              </a:rPr>
              <a:t>discarded.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1844685"/>
            <a:ext cx="3587262" cy="372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6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0166" y="422031"/>
            <a:ext cx="11422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Optimization</a:t>
            </a:r>
            <a:endParaRPr lang="zh-CN" altLang="en-US" sz="5400" b="1" dirty="0">
              <a:latin typeface="华文隶书" panose="02010800040101010101" pitchFamily="2" charset="-122"/>
              <a:ea typeface="华文隶书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37428" y="1844686"/>
            <a:ext cx="76387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Bell MT" panose="02020503060305020303" pitchFamily="18" charset="0"/>
              </a:rPr>
              <a:t>There is a good optimization space for max, </a:t>
            </a:r>
            <a:r>
              <a:rPr lang="en-US" altLang="zh-CN" sz="3200" dirty="0" smtClean="0">
                <a:latin typeface="Bell MT" panose="02020503060305020303" pitchFamily="18" charset="0"/>
              </a:rPr>
              <a:t>and </a:t>
            </a:r>
            <a:r>
              <a:rPr lang="en-US" altLang="zh-CN" sz="3200" dirty="0">
                <a:latin typeface="Bell MT" panose="02020503060305020303" pitchFamily="18" charset="0"/>
              </a:rPr>
              <a:t>P(Y,X) is usually less than </a:t>
            </a:r>
            <a:r>
              <a:rPr lang="en-US" altLang="zh-CN" sz="3200" dirty="0" smtClean="0">
                <a:latin typeface="Bell MT" panose="02020503060305020303" pitchFamily="18" charset="0"/>
              </a:rPr>
              <a:t>1/10.</a:t>
            </a:r>
            <a:endParaRPr lang="zh-CN" altLang="zh-CN" sz="3200" dirty="0">
              <a:latin typeface="Bell MT" panose="02020503060305020303" pitchFamily="18" charset="0"/>
            </a:endParaRPr>
          </a:p>
          <a:p>
            <a:r>
              <a:rPr lang="en-US" altLang="zh-CN" sz="3200" dirty="0" smtClean="0">
                <a:latin typeface="Bell MT" panose="02020503060305020303" pitchFamily="18" charset="0"/>
              </a:rPr>
              <a:t>When calculate G(Y), if Y </a:t>
            </a:r>
            <a:r>
              <a:rPr lang="en-US" altLang="zh-CN" sz="3200" dirty="0">
                <a:latin typeface="Bell MT" panose="02020503060305020303" pitchFamily="18" charset="0"/>
              </a:rPr>
              <a:t>needs d tiles to Make </a:t>
            </a:r>
            <a:r>
              <a:rPr lang="en-US" altLang="zh-CN" sz="3200" dirty="0" smtClean="0">
                <a:latin typeface="Bell MT" panose="02020503060305020303" pitchFamily="18" charset="0"/>
              </a:rPr>
              <a:t>Mahjong, the states </a:t>
            </a:r>
            <a:r>
              <a:rPr lang="en-US" altLang="zh-CN" sz="3200" dirty="0">
                <a:latin typeface="Bell MT" panose="02020503060305020303" pitchFamily="18" charset="0"/>
              </a:rPr>
              <a:t>of </a:t>
            </a:r>
            <a:r>
              <a:rPr lang="en-US" altLang="zh-CN" sz="3200" dirty="0" smtClean="0">
                <a:latin typeface="Bell MT" panose="02020503060305020303" pitchFamily="18" charset="0"/>
              </a:rPr>
              <a:t>distance &gt; </a:t>
            </a:r>
            <a:r>
              <a:rPr lang="en-US" altLang="zh-CN" sz="3200" dirty="0">
                <a:latin typeface="Bell MT" panose="02020503060305020303" pitchFamily="18" charset="0"/>
              </a:rPr>
              <a:t>d+1 can be directly </a:t>
            </a:r>
            <a:r>
              <a:rPr lang="en-US" altLang="zh-CN" sz="3200" dirty="0" smtClean="0">
                <a:latin typeface="Bell MT" panose="02020503060305020303" pitchFamily="18" charset="0"/>
              </a:rPr>
              <a:t>ignored. (The </a:t>
            </a:r>
            <a:r>
              <a:rPr lang="en-US" altLang="zh-CN" sz="3200" dirty="0">
                <a:latin typeface="Bell MT" panose="02020503060305020303" pitchFamily="18" charset="0"/>
              </a:rPr>
              <a:t>distance </a:t>
            </a:r>
            <a:r>
              <a:rPr lang="en-US" altLang="zh-CN" sz="3200" dirty="0" smtClean="0">
                <a:latin typeface="Bell MT" panose="02020503060305020303" pitchFamily="18" charset="0"/>
              </a:rPr>
              <a:t>that between </a:t>
            </a:r>
            <a:r>
              <a:rPr lang="en-US" altLang="zh-CN" sz="3200" dirty="0">
                <a:latin typeface="Bell MT" panose="02020503060305020303" pitchFamily="18" charset="0"/>
              </a:rPr>
              <a:t>G(Y) and the nearest triangle state is </a:t>
            </a:r>
            <a:r>
              <a:rPr lang="en-US" altLang="zh-CN" sz="3200" dirty="0" smtClean="0">
                <a:latin typeface="Bell MT" panose="02020503060305020303" pitchFamily="18" charset="0"/>
              </a:rPr>
              <a:t>d)</a:t>
            </a:r>
          </a:p>
          <a:p>
            <a:r>
              <a:rPr lang="en-US" altLang="zh-CN" sz="3200" dirty="0">
                <a:latin typeface="Bell MT" panose="02020503060305020303" pitchFamily="18" charset="0"/>
              </a:rPr>
              <a:t>I</a:t>
            </a:r>
            <a:r>
              <a:rPr lang="en-US" altLang="zh-CN" sz="3200" dirty="0" smtClean="0">
                <a:latin typeface="Bell MT" panose="02020503060305020303" pitchFamily="18" charset="0"/>
              </a:rPr>
              <a:t>n </a:t>
            </a:r>
            <a:r>
              <a:rPr lang="en-US" altLang="zh-CN" sz="3200" dirty="0">
                <a:latin typeface="Bell MT" panose="02020503060305020303" pitchFamily="18" charset="0"/>
              </a:rPr>
              <a:t>the figure, the calculation of circle 1 does not need to calculate circle </a:t>
            </a:r>
            <a:r>
              <a:rPr lang="en-US" altLang="zh-CN" sz="3200" dirty="0" smtClean="0">
                <a:latin typeface="Bell MT" panose="02020503060305020303" pitchFamily="18" charset="0"/>
              </a:rPr>
              <a:t>3.</a:t>
            </a:r>
          </a:p>
        </p:txBody>
      </p:sp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450166" y="1844685"/>
            <a:ext cx="3587262" cy="38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881</Words>
  <Application>Microsoft Office PowerPoint</Application>
  <PresentationFormat>宽屏</PresentationFormat>
  <Paragraphs>85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等线</vt:lpstr>
      <vt:lpstr>等线 Light</vt:lpstr>
      <vt:lpstr>华文隶书</vt:lpstr>
      <vt:lpstr>Arial</vt:lpstr>
      <vt:lpstr>Bell MT</vt:lpstr>
      <vt:lpstr>Consolas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141</cp:revision>
  <dcterms:created xsi:type="dcterms:W3CDTF">2020-10-20T00:22:48Z</dcterms:created>
  <dcterms:modified xsi:type="dcterms:W3CDTF">2021-01-09T15:33:30Z</dcterms:modified>
</cp:coreProperties>
</file>